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CF87-58EC-4EDB-8A08-4818E1190257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E649-9E90-4C49-86A2-022AFE8B1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43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CF87-58EC-4EDB-8A08-4818E1190257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E649-9E90-4C49-86A2-022AFE8B1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56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CF87-58EC-4EDB-8A08-4818E1190257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E649-9E90-4C49-86A2-022AFE8B101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0321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CF87-58EC-4EDB-8A08-4818E1190257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E649-9E90-4C49-86A2-022AFE8B1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0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CF87-58EC-4EDB-8A08-4818E1190257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E649-9E90-4C49-86A2-022AFE8B101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044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CF87-58EC-4EDB-8A08-4818E1190257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E649-9E90-4C49-86A2-022AFE8B1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674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CF87-58EC-4EDB-8A08-4818E1190257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E649-9E90-4C49-86A2-022AFE8B1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99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CF87-58EC-4EDB-8A08-4818E1190257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E649-9E90-4C49-86A2-022AFE8B1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13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CF87-58EC-4EDB-8A08-4818E1190257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E649-9E90-4C49-86A2-022AFE8B1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6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CF87-58EC-4EDB-8A08-4818E1190257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E649-9E90-4C49-86A2-022AFE8B1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32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CF87-58EC-4EDB-8A08-4818E1190257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E649-9E90-4C49-86A2-022AFE8B1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8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CF87-58EC-4EDB-8A08-4818E1190257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E649-9E90-4C49-86A2-022AFE8B1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0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CF87-58EC-4EDB-8A08-4818E1190257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E649-9E90-4C49-86A2-022AFE8B1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77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CF87-58EC-4EDB-8A08-4818E1190257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E649-9E90-4C49-86A2-022AFE8B1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616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CF87-58EC-4EDB-8A08-4818E1190257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E649-9E90-4C49-86A2-022AFE8B1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71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CF87-58EC-4EDB-8A08-4818E1190257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E649-9E90-4C49-86A2-022AFE8B1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4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CF87-58EC-4EDB-8A08-4818E1190257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E8AE649-9E90-4C49-86A2-022AFE8B1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64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dirty="0"/>
              <a:t>Методичка пракса музичког васпитања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sr-Cyrl-RS" dirty="0" smtClean="0"/>
          </a:p>
          <a:p>
            <a:pPr algn="l"/>
            <a:r>
              <a:rPr lang="sr-Cyrl-RS" dirty="0"/>
              <a:t>Др Мирјана Матовић, проф.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253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Методичка пракса музичког васпитања</a:t>
            </a:r>
            <a:br>
              <a:rPr lang="sr-Cyrl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Повезивање </a:t>
            </a:r>
            <a:r>
              <a:rPr lang="sr-Cyrl-RS" dirty="0"/>
              <a:t>методичких садржаја у </a:t>
            </a:r>
            <a:r>
              <a:rPr lang="sr-Cyrl-RS" dirty="0" smtClean="0"/>
              <a:t>васпитно-образовном раду као резултат има </a:t>
            </a:r>
            <a:r>
              <a:rPr lang="sr-Cyrl-RS" dirty="0"/>
              <a:t>целину уместо </a:t>
            </a:r>
            <a:r>
              <a:rPr lang="sr-Cyrl-RS" dirty="0" smtClean="0"/>
              <a:t>издвајања појединачних </a:t>
            </a:r>
            <a:r>
              <a:rPr lang="sr-Cyrl-RS" dirty="0"/>
              <a:t>делова те исте целине. </a:t>
            </a:r>
            <a:endParaRPr lang="sr-Cyrl-RS" dirty="0" smtClean="0"/>
          </a:p>
          <a:p>
            <a:r>
              <a:rPr lang="sr-Cyrl-RS" dirty="0" smtClean="0"/>
              <a:t>Музика </a:t>
            </a:r>
            <a:r>
              <a:rPr lang="sr-Cyrl-RS" dirty="0"/>
              <a:t>је </a:t>
            </a:r>
            <a:r>
              <a:rPr lang="sr-Cyrl-RS" dirty="0" smtClean="0"/>
              <a:t>суштински </a:t>
            </a:r>
            <a:r>
              <a:rPr lang="sr-Cyrl-RS" dirty="0"/>
              <a:t>чинилац у </a:t>
            </a:r>
            <a:r>
              <a:rPr lang="sr-Cyrl-RS" dirty="0" smtClean="0"/>
              <a:t>овој вези </a:t>
            </a:r>
            <a:r>
              <a:rPr lang="sr-Cyrl-RS" dirty="0"/>
              <a:t>јер у себе укључује сва обележја појавног света, а као </a:t>
            </a:r>
            <a:r>
              <a:rPr lang="sr-Cyrl-RS" dirty="0" smtClean="0"/>
              <a:t>уметност привлачи </a:t>
            </a:r>
            <a:r>
              <a:rPr lang="sr-Cyrl-RS" dirty="0"/>
              <a:t>пажњу ума којом повезује и обједињује </a:t>
            </a:r>
            <a:r>
              <a:rPr lang="sr-Cyrl-RS" dirty="0" smtClean="0"/>
              <a:t>асоцијације, информације </a:t>
            </a:r>
            <a:r>
              <a:rPr lang="sr-Cyrl-RS" dirty="0"/>
              <a:t>и усвојена знања дајући им ново значење и квалитет</a:t>
            </a:r>
            <a:r>
              <a:rPr lang="sr-Cyrl-RS" dirty="0" smtClean="0"/>
              <a:t>.</a:t>
            </a:r>
          </a:p>
          <a:p>
            <a:r>
              <a:rPr lang="sr-Cyrl-RS" dirty="0" smtClean="0"/>
              <a:t>У претходном раду поменута су четири аспекта која утичу на обликовање и конкретан процес реализације активности у контексту рада који подразумевају основе новог програма.</a:t>
            </a:r>
          </a:p>
        </p:txBody>
      </p:sp>
    </p:spTree>
    <p:extLst>
      <p:ext uri="{BB962C8B-B14F-4D97-AF65-F5344CB8AC3E}">
        <p14:creationId xmlns:p14="http://schemas.microsoft.com/office/powerpoint/2010/main" val="368597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sr-Cyrl-RS" dirty="0" smtClean="0"/>
              <a:t>Методичка пракса музичког васпитања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sr-Cyrl-RS" dirty="0" smtClean="0"/>
              <a:t>Време, корелација и интеграција, мотивација и креатвиност, окружење </a:t>
            </a:r>
            <a:r>
              <a:rPr lang="ru-RU" dirty="0" smtClean="0"/>
              <a:t>показали </a:t>
            </a:r>
            <a:r>
              <a:rPr lang="ru-RU" dirty="0"/>
              <a:t>су се као кључни у </a:t>
            </a:r>
            <a:r>
              <a:rPr lang="ru-RU" dirty="0" smtClean="0"/>
              <a:t>планирању, обликовању </a:t>
            </a:r>
            <a:r>
              <a:rPr lang="ru-RU" dirty="0"/>
              <a:t>и реализацији интегрисане активности музичког </a:t>
            </a:r>
            <a:r>
              <a:rPr lang="ru-RU" dirty="0" smtClean="0"/>
              <a:t>васпитања.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u="sng" dirty="0" smtClean="0"/>
              <a:t>Време</a:t>
            </a:r>
            <a:r>
              <a:rPr lang="ru-RU" u="sng" dirty="0" smtClean="0"/>
              <a:t> у усмереној </a:t>
            </a:r>
            <a:r>
              <a:rPr lang="ru-RU" u="sng" dirty="0"/>
              <a:t>и </a:t>
            </a:r>
            <a:r>
              <a:rPr lang="ru-RU" u="sng" dirty="0" smtClean="0"/>
              <a:t>интегрисаној активности</a:t>
            </a:r>
            <a:endParaRPr lang="ru-RU" dirty="0" smtClean="0"/>
          </a:p>
          <a:p>
            <a:pPr>
              <a:lnSpc>
                <a:spcPct val="110000"/>
              </a:lnSpc>
            </a:pPr>
            <a:r>
              <a:rPr lang="ru-RU" dirty="0"/>
              <a:t>Усмерена активност јасно је временски условљена узрасном групом, а повезаност са осталим областима подразумева се и унапред је испланирана. Пракса је показала да су мотивација и креативност у највећој мери резултат припремљености сутдента или васпитача и углавном зависе од окружења и расположења </a:t>
            </a:r>
            <a:r>
              <a:rPr lang="ru-RU" dirty="0" smtClean="0"/>
              <a:t>деце.</a:t>
            </a:r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3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Методичка пракса музичког васпитања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Интегрисана активност, концепцијом предложеном </a:t>
            </a:r>
            <a:r>
              <a:rPr lang="ru-RU" dirty="0" smtClean="0"/>
              <a:t>у Годинама </a:t>
            </a:r>
            <a:r>
              <a:rPr lang="ru-RU" dirty="0"/>
              <a:t>узлета, дозвољава искорак из устаљене форме </a:t>
            </a:r>
            <a:r>
              <a:rPr lang="ru-RU" dirty="0" smtClean="0"/>
              <a:t>усмерене активности </a:t>
            </a:r>
            <a:r>
              <a:rPr lang="ru-RU" dirty="0"/>
              <a:t>чиме може да појача, али и умањи креативни и </a:t>
            </a:r>
            <a:r>
              <a:rPr lang="ru-RU" dirty="0" smtClean="0"/>
              <a:t>радни потенцијал </a:t>
            </a:r>
            <a:r>
              <a:rPr lang="ru-RU" dirty="0"/>
              <a:t>реализатора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/>
              <a:t>Интегрисана активност се, осим по суштини и концепцији, </a:t>
            </a:r>
            <a:r>
              <a:rPr lang="ru-RU" dirty="0" smtClean="0"/>
              <a:t>од усмерене </a:t>
            </a:r>
            <a:r>
              <a:rPr lang="ru-RU" dirty="0"/>
              <a:t>методичке активности разликује по времену </a:t>
            </a:r>
            <a:r>
              <a:rPr lang="ru-RU" dirty="0" smtClean="0"/>
              <a:t>намењеном реализацији</a:t>
            </a:r>
            <a:r>
              <a:rPr lang="ru-RU" dirty="0"/>
              <a:t>. Усмерена активност подразумева тачно време за </a:t>
            </a:r>
            <a:r>
              <a:rPr lang="ru-RU" dirty="0" smtClean="0"/>
              <a:t>сваку узрасну </a:t>
            </a:r>
            <a:r>
              <a:rPr lang="ru-RU" dirty="0"/>
              <a:t>групу, док се интегрисана активност прилагођава не </a:t>
            </a:r>
            <a:r>
              <a:rPr lang="ru-RU" dirty="0" smtClean="0"/>
              <a:t>толико узрасту </a:t>
            </a:r>
            <a:r>
              <a:rPr lang="ru-RU" dirty="0"/>
              <a:t>колико интензитету дечјег интересовања.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13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Методичка пракса музичког васпитања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Трајање </a:t>
            </a:r>
            <a:r>
              <a:rPr lang="ru-RU" dirty="0"/>
              <a:t>активности у оквиру рада на једној теми може да </a:t>
            </a:r>
            <a:r>
              <a:rPr lang="ru-RU" dirty="0" smtClean="0"/>
              <a:t>буде од </a:t>
            </a:r>
            <a:r>
              <a:rPr lang="ru-RU" dirty="0"/>
              <a:t>15 до 45 минута и више. Концепт времена се тако показао </a:t>
            </a:r>
            <a:r>
              <a:rPr lang="ru-RU" dirty="0" smtClean="0"/>
              <a:t>као значајан </a:t>
            </a:r>
            <a:r>
              <a:rPr lang="ru-RU" dirty="0"/>
              <a:t>проблем у реализацији интегрисаних активности, а </a:t>
            </a:r>
            <a:r>
              <a:rPr lang="ru-RU" dirty="0" smtClean="0"/>
              <a:t>могући разлог </a:t>
            </a:r>
            <a:r>
              <a:rPr lang="ru-RU" dirty="0"/>
              <a:t>несналажења јесте досадашњи модел учења према </a:t>
            </a:r>
            <a:r>
              <a:rPr lang="ru-RU" dirty="0" smtClean="0"/>
              <a:t>којем су </a:t>
            </a:r>
            <a:r>
              <a:rPr lang="ru-RU" dirty="0"/>
              <a:t>усмерене активности следиле устаљени редослед: уводни </a:t>
            </a:r>
            <a:r>
              <a:rPr lang="ru-RU" dirty="0" smtClean="0"/>
              <a:t>део, главни</a:t>
            </a:r>
            <a:r>
              <a:rPr lang="ru-RU" dirty="0"/>
              <a:t>, завршни део.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Сваки </a:t>
            </a:r>
            <a:r>
              <a:rPr lang="ru-RU" dirty="0"/>
              <a:t>од ових делова има одређено време </a:t>
            </a:r>
            <a:r>
              <a:rPr lang="ru-RU" dirty="0" smtClean="0"/>
              <a:t>које даје </a:t>
            </a:r>
            <a:r>
              <a:rPr lang="ru-RU" dirty="0"/>
              <a:t>и укупно време трајања активности </a:t>
            </a:r>
            <a:r>
              <a:rPr lang="ru-RU" dirty="0" smtClean="0"/>
              <a:t>којег </a:t>
            </a:r>
            <a:r>
              <a:rPr lang="ru-RU" dirty="0"/>
              <a:t>се студенти у свом практичном раду подсвесно придржавају.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5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Методичка пракса музичког васпитања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Интегрисана активност, будући да полази од дечјих </a:t>
            </a:r>
            <a:r>
              <a:rPr lang="ru-RU" dirty="0" smtClean="0"/>
              <a:t>интересовања и </a:t>
            </a:r>
            <a:r>
              <a:rPr lang="ru-RU" dirty="0"/>
              <a:t>потреба, те надограђује усвојена знања новим, реализује се </a:t>
            </a:r>
            <a:r>
              <a:rPr lang="ru-RU" dirty="0" smtClean="0"/>
              <a:t>у тренутку </a:t>
            </a:r>
            <a:r>
              <a:rPr lang="ru-RU" dirty="0"/>
              <a:t>адекватних услова које васпитачи и деца заједно </a:t>
            </a:r>
            <a:r>
              <a:rPr lang="ru-RU" dirty="0" smtClean="0"/>
              <a:t>препознају и </a:t>
            </a:r>
            <a:r>
              <a:rPr lang="ru-RU" dirty="0"/>
              <a:t>који су погодни да се отпочне активност.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Теоријски посматрано, интегрисана </a:t>
            </a:r>
            <a:r>
              <a:rPr lang="ru-RU" dirty="0"/>
              <a:t>активност може започети у било које доба дана док </a:t>
            </a:r>
            <a:r>
              <a:rPr lang="ru-RU" dirty="0" smtClean="0"/>
              <a:t>дете борави </a:t>
            </a:r>
            <a:r>
              <a:rPr lang="ru-RU" dirty="0"/>
              <a:t>у вртићу, али васпитач у одређено доба дана креира </a:t>
            </a:r>
            <a:r>
              <a:rPr lang="ru-RU" dirty="0" smtClean="0"/>
              <a:t>окружење које </a:t>
            </a:r>
            <a:r>
              <a:rPr lang="ru-RU" dirty="0"/>
              <a:t>ће подстаћи дечију радозналост и потом је пратити.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73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</TotalTime>
  <Words>368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Методичка пракса музичког васпитања</vt:lpstr>
      <vt:lpstr>Методичка пракса музичког васпитања </vt:lpstr>
      <vt:lpstr>Методичка пракса музичког васпитања</vt:lpstr>
      <vt:lpstr>Методичка пракса музичког васпитања</vt:lpstr>
      <vt:lpstr>Методичка пракса музичког васпитања</vt:lpstr>
      <vt:lpstr>Методичка пракса музичког васпитања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Методичка пракса музичког васпитања</dc:title>
  <dc:creator>Stevan</dc:creator>
  <cp:lastModifiedBy>Stevan</cp:lastModifiedBy>
  <cp:revision>4</cp:revision>
  <dcterms:created xsi:type="dcterms:W3CDTF">2021-03-04T09:23:29Z</dcterms:created>
  <dcterms:modified xsi:type="dcterms:W3CDTF">2021-03-04T10:01:26Z</dcterms:modified>
</cp:coreProperties>
</file>